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9CBFF-A326-C244-958E-7ECDE9614BF7}" type="datetimeFigureOut">
              <a:rPr lang="en-US" smtClean="0"/>
              <a:t>8/27/19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841D2-7D08-B044-BE89-77E013DF7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62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841D2-7D08-B044-BE89-77E013DF7C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217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557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50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681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334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985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054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532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707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250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02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903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91213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C4E00D-12AE-4555-B335-75A7479570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601201"/>
            <a:ext cx="3702134" cy="5791132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A9578-7A01-CB48-AA34-B5A45D66A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200" y="1524001"/>
            <a:ext cx="3412067" cy="347838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Accelebrate Vagrant and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2D62A-C662-144B-80A0-BDF13A135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>
                  <a:alpha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374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18FFF8BA-E008-4068-851C-2CED296AC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02551-B4EF-6343-978B-E976D7293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4076153" cy="2461458"/>
          </a:xfrm>
        </p:spPr>
        <p:txBody>
          <a:bodyPr anchor="ctr">
            <a:normAutofit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About the instructor</a:t>
            </a:r>
          </a:p>
        </p:txBody>
      </p:sp>
      <p:sp>
        <p:nvSpPr>
          <p:cNvPr id="27" name="Rectangle 9">
            <a:extLst>
              <a:ext uri="{FF2B5EF4-FFF2-40B4-BE49-F238E27FC236}">
                <a16:creationId xmlns:a16="http://schemas.microsoft.com/office/drawing/2014/main" id="{832B0DA7-13B0-4805-B9BD-9BFACCB2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7199"/>
            <a:ext cx="4210812" cy="949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D17921-1EF4-488E-A9AA-AC6B7F3CE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6743" y="457201"/>
            <a:ext cx="6834067" cy="94996"/>
          </a:xfrm>
          <a:prstGeom prst="rect">
            <a:avLst/>
          </a:prstGeom>
          <a:solidFill>
            <a:srgbClr val="3C474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1530F25C-9A58-3D40-9F38-063D3AA1A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743" y="702156"/>
            <a:ext cx="6834065" cy="5156643"/>
          </a:xfrm>
        </p:spPr>
        <p:txBody>
          <a:bodyPr>
            <a:normAutofit lnSpcReduction="10000"/>
          </a:bodyPr>
          <a:lstStyle/>
          <a:p>
            <a:pPr marL="457200" lvl="0" indent="-228600">
              <a:spcBef>
                <a:spcPts val="0"/>
              </a:spcBef>
            </a:pPr>
            <a:r>
              <a:rPr lang="en-US" sz="2400" dirty="0"/>
              <a:t>Background: Six years military (two tours in Iraq) defusing mines followed by four years at </a:t>
            </a:r>
            <a:r>
              <a:rPr lang="en-US" sz="2400" dirty="0" err="1"/>
              <a:t>Amazon.com</a:t>
            </a:r>
            <a:r>
              <a:rPr lang="en-US" sz="2400" dirty="0"/>
              <a:t> in operations. </a:t>
            </a:r>
          </a:p>
          <a:p>
            <a:pPr marL="457200" lvl="0" indent="-228600">
              <a:spcBef>
                <a:spcPts val="0"/>
              </a:spcBef>
            </a:pPr>
            <a:r>
              <a:rPr lang="en-US" sz="2400" dirty="0"/>
              <a:t>Transitioned to the gaming world in 2009 as a coder.</a:t>
            </a:r>
          </a:p>
          <a:p>
            <a:pPr marL="457200" lvl="0" indent="-228600">
              <a:spcBef>
                <a:spcPts val="0"/>
              </a:spcBef>
            </a:pPr>
            <a:r>
              <a:rPr lang="en-US" sz="2400" dirty="0"/>
              <a:t>Been coding for ~ 10 years:</a:t>
            </a:r>
          </a:p>
          <a:p>
            <a:pPr marL="857250" lvl="1" indent="-228600">
              <a:spcBef>
                <a:spcPts val="0"/>
              </a:spcBef>
            </a:pPr>
            <a:r>
              <a:rPr lang="en-US" sz="2400" dirty="0"/>
              <a:t>LAMP stack initially</a:t>
            </a:r>
          </a:p>
          <a:p>
            <a:pPr marL="857250" lvl="1" indent="-228600">
              <a:spcBef>
                <a:spcPts val="0"/>
              </a:spcBef>
            </a:pPr>
            <a:r>
              <a:rPr lang="en-US" sz="2400" dirty="0"/>
              <a:t>Transitioned to Python, MongoDB, ELK and GOLANG</a:t>
            </a:r>
          </a:p>
          <a:p>
            <a:pPr marL="457200" indent="-228600">
              <a:spcBef>
                <a:spcPts val="0"/>
              </a:spcBef>
            </a:pPr>
            <a:r>
              <a:rPr lang="en-US" sz="2400" dirty="0"/>
              <a:t>Working in coding naturally led to a move to DEVOPS- in startups- which is where I am now</a:t>
            </a:r>
          </a:p>
          <a:p>
            <a:pPr marL="457200" lvl="0" indent="-228600">
              <a:spcBef>
                <a:spcPts val="0"/>
              </a:spcBef>
            </a:pPr>
            <a:endParaRPr lang="en-US" dirty="0"/>
          </a:p>
          <a:p>
            <a:pPr marL="457200" lvl="0" indent="-228600">
              <a:spcBef>
                <a:spcPts val="0"/>
              </a:spcBef>
            </a:pPr>
            <a:r>
              <a:rPr lang="en-US" sz="2400" dirty="0"/>
              <a:t>Introductions! 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DB6189-53DF-3C4C-882E-C5BB4A887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372" y="3035905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355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5DB2-6AE3-E440-BCCA-6D1910639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3168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Intro to Vagrant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37A61-408B-ED40-8C97-96DEC2E80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45324"/>
            <a:ext cx="11029615" cy="4630026"/>
          </a:xfrm>
        </p:spPr>
        <p:txBody>
          <a:bodyPr/>
          <a:lstStyle/>
          <a:p>
            <a:r>
              <a:rPr lang="en-US" sz="2800" dirty="0"/>
              <a:t>So what is Vagrant?</a:t>
            </a:r>
          </a:p>
          <a:p>
            <a:pPr lvl="1"/>
            <a:r>
              <a:rPr lang="en-US" sz="2000" dirty="0"/>
              <a:t>Essentially it’s an environments manager intended to build and manage virtual environments. </a:t>
            </a:r>
          </a:p>
          <a:p>
            <a:pPr lvl="1"/>
            <a:r>
              <a:rPr lang="en-US" sz="2000" dirty="0"/>
              <a:t>The problem that Vagrant seeks to solve is the “It worked on </a:t>
            </a:r>
            <a:r>
              <a:rPr lang="en-US" sz="2000" i="1" dirty="0"/>
              <a:t>my</a:t>
            </a:r>
            <a:r>
              <a:rPr lang="en-US" sz="2000" dirty="0"/>
              <a:t> </a:t>
            </a:r>
            <a:r>
              <a:rPr lang="en-US" sz="2000" i="1" dirty="0"/>
              <a:t>machine!!” </a:t>
            </a:r>
            <a:r>
              <a:rPr lang="en-US" sz="2000" dirty="0"/>
              <a:t>issue that we’ve all run in to.</a:t>
            </a:r>
          </a:p>
          <a:p>
            <a:pPr lvl="1"/>
            <a:r>
              <a:rPr lang="en-US" sz="2000" dirty="0"/>
              <a:t>If we set up an environment on Vagrant the theory is that it can be reproduced at numerous levels</a:t>
            </a:r>
          </a:p>
          <a:p>
            <a:pPr lvl="1"/>
            <a:r>
              <a:rPr lang="en-US" sz="2000" dirty="0"/>
              <a:t>The idea behind Vagrant is that we use it as much more than a simple “virtual machine”. When properly used and managed we can use it as a reusable environment that perfectly mimics production for everyone busy developing.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6E128E-2362-F445-9305-1C862FA5E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6219" y="702156"/>
            <a:ext cx="1459436" cy="177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5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714D6-52C2-B44C-AA05-5D7A56E0B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53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 to vagrant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D67F2-85F4-D543-A1AE-58BE15161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50427"/>
            <a:ext cx="11029615" cy="5234151"/>
          </a:xfrm>
        </p:spPr>
        <p:txBody>
          <a:bodyPr>
            <a:normAutofit/>
          </a:bodyPr>
          <a:lstStyle/>
          <a:p>
            <a:r>
              <a:rPr lang="en-US" dirty="0"/>
              <a:t>So the first thing to realize about Vagrant is that it is </a:t>
            </a:r>
            <a:r>
              <a:rPr lang="en-US" b="1" dirty="0"/>
              <a:t>not</a:t>
            </a:r>
            <a:r>
              <a:rPr lang="en-US" dirty="0"/>
              <a:t> actually a virtual machine….it is an abstraction layer that is designed to </a:t>
            </a:r>
            <a:r>
              <a:rPr lang="en-US" i="1" dirty="0"/>
              <a:t>manage</a:t>
            </a:r>
            <a:r>
              <a:rPr lang="en-US" dirty="0"/>
              <a:t> your virtual machines. </a:t>
            </a:r>
          </a:p>
          <a:p>
            <a:r>
              <a:rPr lang="en-US" dirty="0"/>
              <a:t>Vagrant merely </a:t>
            </a:r>
            <a:r>
              <a:rPr lang="en-US" i="1" dirty="0"/>
              <a:t>manages</a:t>
            </a:r>
            <a:r>
              <a:rPr lang="en-US" dirty="0"/>
              <a:t> the machine but the machine itself is defined by its </a:t>
            </a:r>
            <a:r>
              <a:rPr lang="en-US" b="1" dirty="0"/>
              <a:t>provider</a:t>
            </a:r>
            <a:r>
              <a:rPr lang="en-US" dirty="0"/>
              <a:t>. </a:t>
            </a:r>
          </a:p>
          <a:p>
            <a:r>
              <a:rPr lang="en-US" dirty="0"/>
              <a:t>These days we have numerous options for providers that allow us to create virtual machines:</a:t>
            </a:r>
          </a:p>
          <a:p>
            <a:pPr lvl="1"/>
            <a:r>
              <a:rPr lang="en-US" dirty="0"/>
              <a:t>AWS</a:t>
            </a:r>
          </a:p>
          <a:p>
            <a:pPr lvl="1"/>
            <a:r>
              <a:rPr lang="en-US" dirty="0"/>
              <a:t>VirtualBox</a:t>
            </a:r>
          </a:p>
          <a:p>
            <a:pPr lvl="1"/>
            <a:r>
              <a:rPr lang="en-US" dirty="0"/>
              <a:t>VMWare</a:t>
            </a:r>
          </a:p>
          <a:p>
            <a:pPr lvl="1"/>
            <a:r>
              <a:rPr lang="en-US" dirty="0"/>
              <a:t>Docker (though Docker enthusiasts will insist </a:t>
            </a:r>
            <a:r>
              <a:rPr lang="en-US" i="1" dirty="0"/>
              <a:t>it’s not a virtual machine!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Openstack</a:t>
            </a:r>
            <a:endParaRPr lang="en-US" dirty="0"/>
          </a:p>
          <a:p>
            <a:pPr lvl="1"/>
            <a:r>
              <a:rPr lang="en-US" dirty="0"/>
              <a:t>Packer</a:t>
            </a:r>
          </a:p>
          <a:p>
            <a:r>
              <a:rPr lang="en-US" dirty="0"/>
              <a:t>The idea behind Vagrant is that it allows us enough abstraction to manage these different </a:t>
            </a:r>
            <a:r>
              <a:rPr lang="en-US" dirty="0" err="1"/>
              <a:t>vms</a:t>
            </a:r>
            <a:r>
              <a:rPr lang="en-US" dirty="0"/>
              <a:t>. </a:t>
            </a:r>
          </a:p>
          <a:p>
            <a:r>
              <a:rPr lang="en-US" dirty="0"/>
              <a:t>We can provision these different VMs by managing them through Vagrant.</a:t>
            </a:r>
          </a:p>
          <a:p>
            <a:r>
              <a:rPr lang="en-US" dirty="0"/>
              <a:t>For this class we will be using </a:t>
            </a:r>
            <a:r>
              <a:rPr lang="en-US" b="1" dirty="0"/>
              <a:t>docker</a:t>
            </a:r>
            <a:r>
              <a:rPr lang="en-US" dirty="0"/>
              <a:t> as the </a:t>
            </a:r>
            <a:r>
              <a:rPr lang="en-US" b="1" dirty="0"/>
              <a:t>provider</a:t>
            </a:r>
            <a:r>
              <a:rPr lang="en-US" dirty="0"/>
              <a:t> for our Vagrant machine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234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714D6-52C2-B44C-AA05-5D7A56E0B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534"/>
          </a:xfrm>
        </p:spPr>
        <p:txBody>
          <a:bodyPr>
            <a:normAutofit fontScale="90000"/>
          </a:bodyPr>
          <a:lstStyle/>
          <a:p>
            <a:r>
              <a:rPr lang="en-US" dirty="0"/>
              <a:t>A word on development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D67F2-85F4-D543-A1AE-58BE15161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50427"/>
            <a:ext cx="11029615" cy="5234151"/>
          </a:xfrm>
        </p:spPr>
        <p:txBody>
          <a:bodyPr>
            <a:normAutofit/>
          </a:bodyPr>
          <a:lstStyle/>
          <a:p>
            <a:r>
              <a:rPr lang="en-US" dirty="0"/>
              <a:t>So when we are all set to develop applications- what are we looking for? </a:t>
            </a:r>
          </a:p>
          <a:p>
            <a:pPr lvl="1"/>
            <a:r>
              <a:rPr lang="en-US" sz="1800" dirty="0"/>
              <a:t>What are the aspects of a great development environment? </a:t>
            </a:r>
          </a:p>
          <a:p>
            <a:pPr lvl="1"/>
            <a:r>
              <a:rPr lang="en-US" sz="1800" dirty="0"/>
              <a:t>What do we seek to set up?</a:t>
            </a:r>
          </a:p>
          <a:p>
            <a:r>
              <a:rPr lang="en-US" dirty="0"/>
              <a:t>Two of the central characteristics of a great development environment include the fact that it should be: </a:t>
            </a:r>
          </a:p>
          <a:p>
            <a:pPr lvl="1"/>
            <a:r>
              <a:rPr lang="en-US" sz="1800" b="1" dirty="0"/>
              <a:t>ISOLATED</a:t>
            </a:r>
            <a:r>
              <a:rPr lang="en-US" sz="1800" dirty="0"/>
              <a:t>: The environment should work the same if the host OS is WINDOWS, Mac, Linux, Ubuntu, CENTOS…whatever. The idea is that the environment exists </a:t>
            </a:r>
            <a:r>
              <a:rPr lang="en-US" sz="1800" i="1" dirty="0"/>
              <a:t>completely independent</a:t>
            </a:r>
            <a:r>
              <a:rPr lang="en-US" sz="1800" dirty="0"/>
              <a:t> of the host machine in a way that allows my environment on my MAC to be the same as any other developer’s environment on a WINDOWS machine. .</a:t>
            </a:r>
          </a:p>
          <a:p>
            <a:pPr lvl="1"/>
            <a:r>
              <a:rPr lang="en-US" sz="1800" b="1" dirty="0"/>
              <a:t>REPEATABLE:</a:t>
            </a:r>
            <a:r>
              <a:rPr lang="en-US" sz="1800" dirty="0"/>
              <a:t> Every developer on the team must be able to recreate the same environment on their host machines without any variations (including differences in packages, versions, </a:t>
            </a:r>
            <a:r>
              <a:rPr lang="en-US" sz="1800" dirty="0" err="1"/>
              <a:t>etc</a:t>
            </a:r>
            <a:r>
              <a:rPr lang="en-US" sz="1800" dirty="0"/>
              <a:t>). </a:t>
            </a:r>
          </a:p>
          <a:p>
            <a:r>
              <a:rPr lang="en-US" i="1" dirty="0"/>
              <a:t>The easiest way to make this happen is to keep your development environment as code as much as possible.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D82804-F58E-AD4E-A0D0-BBAD24F4C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611" y="955423"/>
            <a:ext cx="2400594" cy="214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785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714D6-52C2-B44C-AA05-5D7A56E0B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534"/>
          </a:xfrm>
        </p:spPr>
        <p:txBody>
          <a:bodyPr>
            <a:normAutofit fontScale="90000"/>
          </a:bodyPr>
          <a:lstStyle/>
          <a:p>
            <a:r>
              <a:rPr lang="en-US" dirty="0"/>
              <a:t>Development Environments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D67F2-85F4-D543-A1AE-58BE15161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50427"/>
            <a:ext cx="11029615" cy="5234151"/>
          </a:xfrm>
        </p:spPr>
        <p:txBody>
          <a:bodyPr>
            <a:normAutofit/>
          </a:bodyPr>
          <a:lstStyle/>
          <a:p>
            <a:r>
              <a:rPr lang="en-US" dirty="0"/>
              <a:t>By saving the environment as code we are able to solve for the </a:t>
            </a:r>
            <a:r>
              <a:rPr lang="en-US" b="1" i="1" dirty="0"/>
              <a:t>repeatable</a:t>
            </a:r>
            <a:r>
              <a:rPr lang="en-US" dirty="0"/>
              <a:t> characteristic in our development</a:t>
            </a:r>
          </a:p>
          <a:p>
            <a:pPr lvl="1"/>
            <a:r>
              <a:rPr lang="en-US" dirty="0"/>
              <a:t>If the environment is in code then all we have to do is maintain it on</a:t>
            </a:r>
            <a:r>
              <a:rPr lang="en-US" b="1" dirty="0"/>
              <a:t> </a:t>
            </a:r>
            <a:r>
              <a:rPr lang="en-US" dirty="0" err="1"/>
              <a:t>github</a:t>
            </a:r>
            <a:r>
              <a:rPr lang="en-US" dirty="0"/>
              <a:t> or </a:t>
            </a:r>
            <a:r>
              <a:rPr lang="en-US" dirty="0" err="1"/>
              <a:t>gitlab</a:t>
            </a:r>
            <a:r>
              <a:rPr lang="en-US" dirty="0"/>
              <a:t> or any other code repository as we would any other piece of code- tracking changes, alterations, rollbacks, etc. </a:t>
            </a:r>
          </a:p>
          <a:p>
            <a:r>
              <a:rPr lang="en-US" dirty="0"/>
              <a:t>For the </a:t>
            </a:r>
            <a:r>
              <a:rPr lang="en-US" b="1" dirty="0"/>
              <a:t>Isolation</a:t>
            </a:r>
            <a:r>
              <a:rPr lang="en-US" dirty="0"/>
              <a:t> characteristic of our ideal development environment we need a system that is isolated from the main kernel of the host system. We do this using </a:t>
            </a:r>
            <a:r>
              <a:rPr lang="en-US" i="1" dirty="0"/>
              <a:t>hypervisors</a:t>
            </a:r>
            <a:r>
              <a:rPr lang="en-US" dirty="0"/>
              <a:t> with programs </a:t>
            </a:r>
            <a:r>
              <a:rPr lang="en-US"/>
              <a:t>like Vagrant.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010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3CC3-5E35-8B40-A4DC-C2D73A351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80106"/>
          </a:xfrm>
        </p:spPr>
        <p:txBody>
          <a:bodyPr/>
          <a:lstStyle/>
          <a:p>
            <a:r>
              <a:rPr lang="en-US" dirty="0"/>
              <a:t>Vagrant providers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A0F9A-5922-A648-804A-3DC7AB888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29407"/>
            <a:ext cx="11029615" cy="4545943"/>
          </a:xfrm>
        </p:spPr>
        <p:txBody>
          <a:bodyPr/>
          <a:lstStyle/>
          <a:p>
            <a:r>
              <a:rPr lang="en-US" dirty="0"/>
              <a:t>When deciding on a </a:t>
            </a:r>
            <a:r>
              <a:rPr lang="en-US" b="1" dirty="0"/>
              <a:t>Vagrant provider</a:t>
            </a:r>
            <a:r>
              <a:rPr lang="en-US" dirty="0"/>
              <a:t> we need to first decide the purpose of what we’re doing. </a:t>
            </a:r>
          </a:p>
          <a:p>
            <a:r>
              <a:rPr lang="en-US" dirty="0"/>
              <a:t>Although we’re going to primarily be using DOCKER here there are several instances when you might want a more robust, longer lasting system for something like a large-scale project that will require consistency above everything else. </a:t>
            </a:r>
          </a:p>
          <a:p>
            <a:r>
              <a:rPr lang="en-US" dirty="0"/>
              <a:t>Vagrant actually recommends using </a:t>
            </a:r>
            <a:r>
              <a:rPr lang="en-US" b="1" dirty="0"/>
              <a:t>VMWare</a:t>
            </a:r>
            <a:r>
              <a:rPr lang="en-US" dirty="0"/>
              <a:t> as a provider (although </a:t>
            </a:r>
            <a:r>
              <a:rPr lang="en-US" b="1" dirty="0" err="1"/>
              <a:t>Virtualbox</a:t>
            </a:r>
            <a:r>
              <a:rPr lang="en-US" dirty="0"/>
              <a:t> is much more common and, well….free).  For the beginning of this class we’re going to go with </a:t>
            </a:r>
            <a:r>
              <a:rPr lang="en-US" dirty="0" err="1"/>
              <a:t>Virtualbox</a:t>
            </a:r>
            <a:r>
              <a:rPr lang="en-US" dirty="0"/>
              <a:t> (to start) but eventually we’ll get into how Docker and Vagrant can work together </a:t>
            </a:r>
            <a:r>
              <a:rPr lang="en-US"/>
              <a:t>as well.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87505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242541"/>
      </a:dk2>
      <a:lt2>
        <a:srgbClr val="E2E3E8"/>
      </a:lt2>
      <a:accent1>
        <a:srgbClr val="B79E2C"/>
      </a:accent1>
      <a:accent2>
        <a:srgbClr val="C96623"/>
      </a:accent2>
      <a:accent3>
        <a:srgbClr val="DB3538"/>
      </a:accent3>
      <a:accent4>
        <a:srgbClr val="C9236B"/>
      </a:accent4>
      <a:accent5>
        <a:srgbClr val="DB35C2"/>
      </a:accent5>
      <a:accent6>
        <a:srgbClr val="9D23C9"/>
      </a:accent6>
      <a:hlink>
        <a:srgbClr val="BF3F96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11600</TotalTime>
  <Words>695</Words>
  <Application>Microsoft Macintosh PowerPoint</Application>
  <PresentationFormat>Widescreen</PresentationFormat>
  <Paragraphs>46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Gill Sans MT</vt:lpstr>
      <vt:lpstr>Wingdings 2</vt:lpstr>
      <vt:lpstr>DividendVTI</vt:lpstr>
      <vt:lpstr>Accelebrate Vagrant and Docker</vt:lpstr>
      <vt:lpstr>About the instructor</vt:lpstr>
      <vt:lpstr>Intro to Vagrant</vt:lpstr>
      <vt:lpstr>Intro to vagrant (continued)</vt:lpstr>
      <vt:lpstr>A word on development environments</vt:lpstr>
      <vt:lpstr>Development Environments </vt:lpstr>
      <vt:lpstr>Vagrant providers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Accelebrate Vagrant and Docker</dc:title>
  <dc:creator>Pombeiro, Fernando</dc:creator>
  <cp:lastModifiedBy>Pombeiro, Fernando</cp:lastModifiedBy>
  <cp:revision>13</cp:revision>
  <dcterms:created xsi:type="dcterms:W3CDTF">2019-08-17T13:47:19Z</dcterms:created>
  <dcterms:modified xsi:type="dcterms:W3CDTF">2019-08-29T20:11:26Z</dcterms:modified>
</cp:coreProperties>
</file>